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1"/>
  </p:notesMasterIdLst>
  <p:sldIdLst>
    <p:sldId id="256" r:id="rId2"/>
    <p:sldId id="275" r:id="rId3"/>
    <p:sldId id="317" r:id="rId4"/>
    <p:sldId id="318" r:id="rId5"/>
    <p:sldId id="319" r:id="rId6"/>
    <p:sldId id="320" r:id="rId7"/>
    <p:sldId id="321" r:id="rId8"/>
    <p:sldId id="324" r:id="rId9"/>
    <p:sldId id="32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242" autoAdjust="0"/>
  </p:normalViewPr>
  <p:slideViewPr>
    <p:cSldViewPr snapToGrid="0">
      <p:cViewPr varScale="1">
        <p:scale>
          <a:sx n="104" d="100"/>
          <a:sy n="104" d="100"/>
        </p:scale>
        <p:origin x="7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079B6-0418-4583-A6CC-6509A9C6FDD6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AE751-B472-4313-974E-651D13323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4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5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5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1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50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8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2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api.web.nhl.com/api/v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kaggle.com/martinellis/nhl-game-dat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dirty="0"/>
              <a:t>MTH 522 Presentation:</a:t>
            </a:r>
            <a:br>
              <a:rPr lang="en-US" dirty="0"/>
            </a:br>
            <a:r>
              <a:rPr lang="en-US" dirty="0"/>
              <a:t>Predicting NHL Shots on Goal</a:t>
            </a:r>
            <a:br>
              <a:rPr lang="en-US" dirty="0"/>
            </a:br>
            <a:r>
              <a:rPr lang="en-US" sz="3600" dirty="0"/>
              <a:t>Brian Cornet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10428"/>
          </a:xfrm>
        </p:spPr>
        <p:txBody>
          <a:bodyPr/>
          <a:lstStyle/>
          <a:p>
            <a:r>
              <a:rPr lang="en-US" dirty="0"/>
              <a:t>April 27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839013" cy="4548903"/>
          </a:xfrm>
        </p:spPr>
        <p:txBody>
          <a:bodyPr anchor="t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National Hockey League (NHL) </a:t>
            </a:r>
            <a:r>
              <a:rPr lang="en-US" dirty="0"/>
              <a:t>provides data publicly from its API:</a:t>
            </a:r>
          </a:p>
          <a:p>
            <a:pPr lvl="1"/>
            <a:r>
              <a:rPr lang="en-US" dirty="0">
                <a:hlinkClick r:id="rId3"/>
              </a:rPr>
              <a:t>https://statsapi.web.nhl.com/api/v1</a:t>
            </a:r>
            <a:endParaRPr lang="en-US" dirty="0"/>
          </a:p>
          <a:p>
            <a:r>
              <a:rPr lang="en-US" dirty="0"/>
              <a:t>This dataset includes all game “plays” from 2000-2001 season to 2019-2020 season:</a:t>
            </a:r>
          </a:p>
          <a:p>
            <a:pPr lvl="1"/>
            <a:r>
              <a:rPr lang="en-US" dirty="0">
                <a:hlinkClick r:id="rId4"/>
              </a:rPr>
              <a:t>https://www.kaggle.com/martinellis/nhl-game-data</a:t>
            </a:r>
            <a:endParaRPr lang="en-US" dirty="0"/>
          </a:p>
          <a:p>
            <a:r>
              <a:rPr lang="en-US" dirty="0"/>
              <a:t>Has been suggested that predictive modeling for hockey is extremely difficult compared to other sports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F42C8-9FCE-4BD6-86C1-72C1BE51F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811" y="2312990"/>
            <a:ext cx="3601164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051C8-B890-4DC8-9F8C-216FCD8A2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75" y="4496738"/>
            <a:ext cx="3606800" cy="2028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F5363-3576-4440-B310-914D0E5402CC}"/>
              </a:ext>
            </a:extLst>
          </p:cNvPr>
          <p:cNvSpPr txBox="1"/>
          <p:nvPr/>
        </p:nvSpPr>
        <p:spPr>
          <a:xfrm>
            <a:off x="9163050" y="2588738"/>
            <a:ext cx="2701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Shot Blocked:</a:t>
            </a:r>
          </a:p>
          <a:p>
            <a:r>
              <a:rPr lang="en-US" dirty="0"/>
              <a:t>The puck is stopped or redirected by a skater using either their stick or their body (ouch)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940FB-60A5-4B2B-9521-DD05E0FE898F}"/>
              </a:ext>
            </a:extLst>
          </p:cNvPr>
          <p:cNvSpPr txBox="1"/>
          <p:nvPr/>
        </p:nvSpPr>
        <p:spPr>
          <a:xfrm>
            <a:off x="5106987" y="4772486"/>
            <a:ext cx="2873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Shot on Goal:</a:t>
            </a:r>
          </a:p>
          <a:p>
            <a:r>
              <a:rPr lang="en-US" dirty="0"/>
              <a:t>The puck is stopped or redirected by the goalie OR the puck goes in the net (goal!)</a:t>
            </a:r>
          </a:p>
        </p:txBody>
      </p:sp>
    </p:spTree>
    <p:extLst>
      <p:ext uri="{BB962C8B-B14F-4D97-AF65-F5344CB8AC3E}">
        <p14:creationId xmlns:p14="http://schemas.microsoft.com/office/powerpoint/2010/main" val="42932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45489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This model attempts to predict </a:t>
            </a:r>
            <a:r>
              <a:rPr lang="en-US" b="1" dirty="0"/>
              <a:t>shots on goal </a:t>
            </a:r>
            <a:r>
              <a:rPr lang="en-US" dirty="0"/>
              <a:t>vs. </a:t>
            </a:r>
            <a:r>
              <a:rPr lang="en-US" b="1" dirty="0"/>
              <a:t>shots blocked by skaters </a:t>
            </a:r>
            <a:r>
              <a:rPr lang="en-US" dirty="0"/>
              <a:t>(as reported by the NHL API) using API-provided variables:</a:t>
            </a:r>
          </a:p>
          <a:p>
            <a:r>
              <a:rPr lang="en-US" sz="1600" b="1" dirty="0" err="1"/>
              <a:t>play_id</a:t>
            </a:r>
            <a:r>
              <a:rPr lang="en-US" sz="1600" b="1" dirty="0"/>
              <a:t>, </a:t>
            </a:r>
            <a:r>
              <a:rPr lang="en-US" sz="1600" b="1" dirty="0" err="1"/>
              <a:t>game_id</a:t>
            </a:r>
            <a:r>
              <a:rPr lang="en-US" sz="1600" b="1" dirty="0"/>
              <a:t>: </a:t>
            </a:r>
            <a:r>
              <a:rPr lang="en-US" sz="1600" dirty="0"/>
              <a:t>index values for individual plays (game_plays.csv) and games (game.csv)</a:t>
            </a:r>
          </a:p>
          <a:p>
            <a:r>
              <a:rPr lang="en-US" sz="1600" b="1" dirty="0" err="1"/>
              <a:t>team_id_for</a:t>
            </a:r>
            <a:r>
              <a:rPr lang="en-US" sz="1600" b="1" dirty="0"/>
              <a:t>, </a:t>
            </a:r>
            <a:r>
              <a:rPr lang="en-US" sz="1600" b="1" dirty="0" err="1"/>
              <a:t>team_id_against</a:t>
            </a:r>
            <a:r>
              <a:rPr lang="en-US" sz="1600" b="1" dirty="0"/>
              <a:t>:</a:t>
            </a:r>
            <a:r>
              <a:rPr lang="en-US" sz="1600" dirty="0"/>
              <a:t> index values for involved players (team_info.csv)</a:t>
            </a:r>
          </a:p>
          <a:p>
            <a:r>
              <a:rPr lang="en-US" sz="1600" b="1" dirty="0"/>
              <a:t>event: </a:t>
            </a:r>
            <a:r>
              <a:rPr lang="en-US" sz="1600" dirty="0"/>
              <a:t>category for a play; Faceoff, Hit, Penalty, Shot, Goal, etc.</a:t>
            </a:r>
          </a:p>
          <a:p>
            <a:r>
              <a:rPr lang="en-US" sz="1600" b="1" dirty="0" err="1"/>
              <a:t>secondaryType</a:t>
            </a:r>
            <a:r>
              <a:rPr lang="en-US" sz="1600" b="1" dirty="0"/>
              <a:t>: </a:t>
            </a:r>
            <a:r>
              <a:rPr lang="en-US" sz="1600" dirty="0"/>
              <a:t>subcategory for certain events such as shot types (slap shot, deflection, etc.)</a:t>
            </a:r>
          </a:p>
          <a:p>
            <a:r>
              <a:rPr lang="en-US" sz="1600" b="1" dirty="0" err="1"/>
              <a:t>x,y</a:t>
            </a:r>
            <a:r>
              <a:rPr lang="en-US" sz="1600" b="1" dirty="0"/>
              <a:t>, </a:t>
            </a:r>
            <a:r>
              <a:rPr lang="en-US" sz="1600" b="1" dirty="0" err="1"/>
              <a:t>st_x,st_y</a:t>
            </a:r>
            <a:r>
              <a:rPr lang="en-US" sz="1600" b="1" dirty="0"/>
              <a:t>: </a:t>
            </a:r>
            <a:r>
              <a:rPr lang="en-US" sz="1600" dirty="0"/>
              <a:t>coordinates on ice (in feet); absolute and relative to player’s goal respectively</a:t>
            </a:r>
          </a:p>
          <a:p>
            <a:r>
              <a:rPr lang="en-US" sz="1600" b="1" dirty="0"/>
              <a:t>period, </a:t>
            </a:r>
            <a:r>
              <a:rPr lang="en-US" sz="1600" b="1" dirty="0" err="1"/>
              <a:t>periodType</a:t>
            </a:r>
            <a:r>
              <a:rPr lang="en-US" sz="1600" b="1" dirty="0"/>
              <a:t>:</a:t>
            </a:r>
            <a:r>
              <a:rPr lang="en-US" sz="1600" dirty="0"/>
              <a:t> REGULAR for periods 1-3, OVERTIME for 4+, SHOOTOUT for 5 (regular season)</a:t>
            </a:r>
          </a:p>
          <a:p>
            <a:r>
              <a:rPr lang="en-US" sz="1600" b="1" dirty="0" err="1"/>
              <a:t>periodTime</a:t>
            </a:r>
            <a:r>
              <a:rPr lang="en-US" sz="1600" b="1" dirty="0"/>
              <a:t>, </a:t>
            </a:r>
            <a:r>
              <a:rPr lang="en-US" sz="1600" b="1" dirty="0" err="1"/>
              <a:t>periodTimeRemaining</a:t>
            </a:r>
            <a:r>
              <a:rPr lang="en-US" sz="1600" b="1" dirty="0"/>
              <a:t>: </a:t>
            </a:r>
            <a:r>
              <a:rPr lang="en-US" sz="1600" dirty="0"/>
              <a:t>time (in seconds) since start and until end of period</a:t>
            </a:r>
          </a:p>
          <a:p>
            <a:r>
              <a:rPr lang="en-US" sz="1600" b="1" dirty="0" err="1"/>
              <a:t>dateTime</a:t>
            </a:r>
            <a:r>
              <a:rPr lang="en-US" sz="1600" b="1" dirty="0"/>
              <a:t>:</a:t>
            </a:r>
            <a:r>
              <a:rPr lang="en-US" sz="1600" dirty="0"/>
              <a:t> timestamp of event (GDT)</a:t>
            </a:r>
          </a:p>
          <a:p>
            <a:r>
              <a:rPr lang="en-US" sz="1600" b="1" dirty="0" err="1"/>
              <a:t>goals_away</a:t>
            </a:r>
            <a:r>
              <a:rPr lang="en-US" sz="1600" b="1" dirty="0"/>
              <a:t>, </a:t>
            </a:r>
            <a:r>
              <a:rPr lang="en-US" sz="1600" b="1" dirty="0" err="1"/>
              <a:t>goals_home</a:t>
            </a:r>
            <a:r>
              <a:rPr lang="en-US" sz="1600" b="1" dirty="0"/>
              <a:t>:</a:t>
            </a:r>
            <a:r>
              <a:rPr lang="en-US" sz="1600" dirty="0"/>
              <a:t> current score based on home/away teams (NOT </a:t>
            </a:r>
            <a:r>
              <a:rPr lang="en-US" sz="1600" dirty="0" err="1"/>
              <a:t>team_id_for</a:t>
            </a:r>
            <a:r>
              <a:rPr lang="en-US" sz="1600" dirty="0"/>
              <a:t>/against)</a:t>
            </a:r>
          </a:p>
          <a:p>
            <a:r>
              <a:rPr lang="en-US" sz="1600" b="1" dirty="0"/>
              <a:t>description: </a:t>
            </a:r>
            <a:r>
              <a:rPr lang="en-US" sz="1600" dirty="0"/>
              <a:t>full text description of event; players involved, actions, etc.</a:t>
            </a:r>
            <a:endParaRPr lang="en-US" sz="1600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982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Attributes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4548903"/>
          </a:xfrm>
        </p:spPr>
        <p:txBody>
          <a:bodyPr anchor="t">
            <a:normAutofit/>
          </a:bodyPr>
          <a:lstStyle/>
          <a:p>
            <a:r>
              <a:rPr lang="en-US" dirty="0"/>
              <a:t>Joined dataset with game.csv to make the following changes:</a:t>
            </a:r>
          </a:p>
          <a:p>
            <a:pPr lvl="1"/>
            <a:r>
              <a:rPr lang="en-US" dirty="0"/>
              <a:t>Added </a:t>
            </a:r>
            <a:r>
              <a:rPr lang="en-US" b="1" dirty="0"/>
              <a:t>playoffs</a:t>
            </a:r>
            <a:r>
              <a:rPr lang="en-US" dirty="0"/>
              <a:t>; 0 = regular season, 1 = Stanley Cup Playoffs (generally more intense)</a:t>
            </a:r>
          </a:p>
          <a:p>
            <a:pPr lvl="1"/>
            <a:r>
              <a:rPr lang="en-US" dirty="0"/>
              <a:t>Added </a:t>
            </a:r>
            <a:r>
              <a:rPr lang="en-US" b="1" dirty="0"/>
              <a:t>season</a:t>
            </a:r>
            <a:r>
              <a:rPr lang="en-US" dirty="0"/>
              <a:t> as integer for season number (e.g. </a:t>
            </a:r>
            <a:r>
              <a:rPr lang="en-US"/>
              <a:t>2019-2020 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en-US"/>
              <a:t> 20)</a:t>
            </a:r>
            <a:endParaRPr lang="en-US" dirty="0"/>
          </a:p>
          <a:p>
            <a:pPr lvl="1"/>
            <a:r>
              <a:rPr lang="en-US" dirty="0"/>
              <a:t>Identified shooter by home/away status to create </a:t>
            </a:r>
            <a:r>
              <a:rPr lang="en-US" b="1" dirty="0" err="1"/>
              <a:t>shooterHome</a:t>
            </a:r>
            <a:r>
              <a:rPr lang="en-US" dirty="0"/>
              <a:t>; 0 = away team, 1 = home team</a:t>
            </a:r>
          </a:p>
          <a:p>
            <a:pPr lvl="1"/>
            <a:r>
              <a:rPr lang="en-US" dirty="0"/>
              <a:t>Mapped </a:t>
            </a:r>
            <a:r>
              <a:rPr lang="en-US" b="1" dirty="0" err="1"/>
              <a:t>goals_home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goals_away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en-US" b="1" dirty="0" err="1"/>
              <a:t>shooterGoals</a:t>
            </a:r>
            <a:r>
              <a:rPr lang="en-US" dirty="0"/>
              <a:t> and </a:t>
            </a:r>
            <a:r>
              <a:rPr lang="en-US" b="1" dirty="0" err="1"/>
              <a:t>defenderGoals</a:t>
            </a:r>
            <a:r>
              <a:rPr lang="en-US" dirty="0"/>
              <a:t> based on the above</a:t>
            </a:r>
          </a:p>
          <a:p>
            <a:r>
              <a:rPr lang="en-US" dirty="0"/>
              <a:t>Binarized </a:t>
            </a:r>
            <a:r>
              <a:rPr lang="en-US" b="1" dirty="0" err="1"/>
              <a:t>periodType</a:t>
            </a:r>
            <a:r>
              <a:rPr lang="en-US" b="1" dirty="0"/>
              <a:t> </a:t>
            </a:r>
            <a:r>
              <a:rPr lang="en-US" dirty="0"/>
              <a:t>to </a:t>
            </a:r>
            <a:r>
              <a:rPr lang="en-US" b="1" dirty="0"/>
              <a:t>overtime</a:t>
            </a:r>
            <a:r>
              <a:rPr lang="en-US" dirty="0"/>
              <a:t> and </a:t>
            </a:r>
            <a:r>
              <a:rPr lang="en-US" b="1" dirty="0"/>
              <a:t>shootout</a:t>
            </a:r>
            <a:r>
              <a:rPr lang="en-US" dirty="0"/>
              <a:t>; </a:t>
            </a:r>
            <a:r>
              <a:rPr lang="en-US" b="1" dirty="0"/>
              <a:t>event</a:t>
            </a:r>
            <a:r>
              <a:rPr lang="en-US" dirty="0"/>
              <a:t> to </a:t>
            </a:r>
            <a:r>
              <a:rPr lang="en-US" b="1" dirty="0" err="1"/>
              <a:t>onGoal</a:t>
            </a:r>
            <a:r>
              <a:rPr lang="en-US" dirty="0"/>
              <a:t> (1 = shot/goal, 0 = block)</a:t>
            </a:r>
            <a:endParaRPr lang="en-US" b="1" dirty="0"/>
          </a:p>
          <a:p>
            <a:r>
              <a:rPr lang="en-US" b="1" dirty="0"/>
              <a:t>12 predictors used </a:t>
            </a:r>
            <a:r>
              <a:rPr lang="en-US" dirty="0"/>
              <a:t>that describe the shot setting, shot time, and shot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5DFE2-CA3A-4DB8-B3B8-6C71457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69" y="4987268"/>
            <a:ext cx="4258113" cy="1566870"/>
          </a:xfrm>
          <a:prstGeom prst="rect">
            <a:avLst/>
          </a:prstGeom>
        </p:spPr>
      </p:pic>
      <p:pic>
        <p:nvPicPr>
          <p:cNvPr id="9" name="Picture 8" descr="Diagram, bubble chart&#10;&#10;Description automatically generated">
            <a:extLst>
              <a:ext uri="{FF2B5EF4-FFF2-40B4-BE49-F238E27FC236}">
                <a16:creationId xmlns:a16="http://schemas.microsoft.com/office/drawing/2014/main" id="{4DDDF375-FE1F-49BC-B6F2-9984E5FB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90" y="4987268"/>
            <a:ext cx="2981508" cy="156687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C2F1E9-197A-49C2-8522-4A8615FEA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4987268"/>
            <a:ext cx="2886364" cy="1569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B26066-4EC3-4358-AD99-D2B8366EF565}"/>
              </a:ext>
            </a:extLst>
          </p:cNvPr>
          <p:cNvSpPr txBox="1"/>
          <p:nvPr/>
        </p:nvSpPr>
        <p:spPr>
          <a:xfrm>
            <a:off x="929207" y="6110003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Tonight!</a:t>
            </a:r>
          </a:p>
        </p:txBody>
      </p:sp>
    </p:spTree>
    <p:extLst>
      <p:ext uri="{BB962C8B-B14F-4D97-AF65-F5344CB8AC3E}">
        <p14:creationId xmlns:p14="http://schemas.microsoft.com/office/powerpoint/2010/main" val="340276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Sample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4548903"/>
          </a:xfrm>
        </p:spPr>
        <p:txBody>
          <a:bodyPr anchor="t">
            <a:normAutofit/>
          </a:bodyPr>
          <a:lstStyle/>
          <a:p>
            <a:r>
              <a:rPr lang="en-US" dirty="0"/>
              <a:t>Focus is on shots blocked vs. shots on goal: </a:t>
            </a:r>
            <a:r>
              <a:rPr lang="en-US" b="1" dirty="0"/>
              <a:t>event</a:t>
            </a:r>
            <a:r>
              <a:rPr lang="en-US" dirty="0"/>
              <a:t> must be “Blocked Shot”, “Shot”, ”Goal”</a:t>
            </a:r>
          </a:p>
          <a:p>
            <a:r>
              <a:rPr lang="en-US" dirty="0"/>
              <a:t>Removed all entries with NA values in relevant attributes using </a:t>
            </a:r>
            <a:r>
              <a:rPr lang="en-US" i="1" dirty="0"/>
              <a:t>is.na()</a:t>
            </a:r>
            <a:r>
              <a:rPr lang="en-US" dirty="0"/>
              <a:t> from R base</a:t>
            </a:r>
            <a:endParaRPr lang="en-US" i="1" dirty="0"/>
          </a:p>
          <a:p>
            <a:pPr lvl="1"/>
            <a:r>
              <a:rPr lang="en-US" dirty="0"/>
              <a:t>Includes all entries prior to 2010-2011 season; this is when NHL’s API started reporting coordinates</a:t>
            </a:r>
          </a:p>
          <a:p>
            <a:r>
              <a:rPr lang="en-US" dirty="0"/>
              <a:t>Removed all duplicate entries in dataset using </a:t>
            </a:r>
            <a:r>
              <a:rPr lang="en-US" i="1" dirty="0"/>
              <a:t>duplicated() </a:t>
            </a:r>
            <a:r>
              <a:rPr lang="en-US" dirty="0"/>
              <a:t>from R base</a:t>
            </a:r>
          </a:p>
          <a:p>
            <a:pPr lvl="1"/>
            <a:r>
              <a:rPr lang="en-US" dirty="0"/>
              <a:t>All entries in Kaggle dataset starting from the 2018-2019 season are listed twice for some reason</a:t>
            </a:r>
          </a:p>
          <a:p>
            <a:r>
              <a:rPr lang="en-US" dirty="0"/>
              <a:t>Split dataset into two without replacement using </a:t>
            </a:r>
            <a:r>
              <a:rPr lang="en-US" i="1" dirty="0" err="1"/>
              <a:t>createFolds</a:t>
            </a:r>
            <a:r>
              <a:rPr lang="en-US" i="1" dirty="0"/>
              <a:t>() </a:t>
            </a:r>
            <a:r>
              <a:rPr lang="en-US" dirty="0"/>
              <a:t>from R </a:t>
            </a:r>
            <a:r>
              <a:rPr lang="en-US" b="1" dirty="0"/>
              <a:t>caret</a:t>
            </a:r>
            <a:r>
              <a:rPr lang="en-US" dirty="0"/>
              <a:t> package</a:t>
            </a:r>
          </a:p>
          <a:p>
            <a:r>
              <a:rPr lang="en-US" b="1" dirty="0"/>
              <a:t>Final data size: </a:t>
            </a:r>
            <a:r>
              <a:rPr lang="en-US" dirty="0"/>
              <a:t>1,054,130 entries	</a:t>
            </a:r>
            <a:r>
              <a:rPr lang="en-US" b="1" dirty="0"/>
              <a:t>Training set size: </a:t>
            </a:r>
            <a:r>
              <a:rPr lang="en-US" dirty="0"/>
              <a:t>527,065		</a:t>
            </a:r>
            <a:r>
              <a:rPr lang="en-US" b="1" dirty="0"/>
              <a:t>Testing set size: </a:t>
            </a:r>
            <a:r>
              <a:rPr lang="en-US" dirty="0"/>
              <a:t>527,065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D0422-3B55-4307-AE27-A89221D32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5054264"/>
            <a:ext cx="6448425" cy="1557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A0552-8C61-4B99-957B-ACC853D67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661" y="5308900"/>
            <a:ext cx="31527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E52694D-0B15-41F1-986C-C68F73384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98" y="3367375"/>
            <a:ext cx="5515441" cy="3403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4548903"/>
          </a:xfrm>
        </p:spPr>
        <p:txBody>
          <a:bodyPr anchor="t">
            <a:normAutofit/>
          </a:bodyPr>
          <a:lstStyle/>
          <a:p>
            <a:r>
              <a:rPr lang="en-US" dirty="0"/>
              <a:t>Very high accuracy for this model!</a:t>
            </a:r>
          </a:p>
          <a:p>
            <a:pPr lvl="1"/>
            <a:r>
              <a:rPr lang="en-US" b="1" dirty="0" err="1"/>
              <a:t>st_x</a:t>
            </a:r>
            <a:r>
              <a:rPr lang="en-US" dirty="0"/>
              <a:t> z-value of 258, p-value floored to 0 in memory</a:t>
            </a:r>
          </a:p>
          <a:p>
            <a:pPr lvl="1"/>
            <a:r>
              <a:rPr lang="en-US" b="1" dirty="0"/>
              <a:t>season</a:t>
            </a:r>
            <a:r>
              <a:rPr lang="en-US" dirty="0"/>
              <a:t> z-value of 4.527, p-value of 2.122916e-113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D74A1-D1F2-48AC-864E-5C78253B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4" y="4275640"/>
            <a:ext cx="2238375" cy="1304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A25FE-BA73-449D-BED9-793168420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168" y="1951540"/>
            <a:ext cx="50482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Simple Logistic Regression Models</a:t>
            </a:r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F1FEA760-9D22-470A-B0DE-7F61DBB5C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2774"/>
            <a:ext cx="5398487" cy="3331637"/>
          </a:xfr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A8AE30E-B962-42C0-84F1-2C65AC662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" y="3152774"/>
            <a:ext cx="5398487" cy="33316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4FB88F-816D-47C0-9534-8751E861A594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10563286" cy="45489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st_x</a:t>
            </a:r>
            <a:r>
              <a:rPr lang="en-US" dirty="0"/>
              <a:t> is extremely significant! S-curve midpoint is -18.146 (just outside the defensive zone)</a:t>
            </a:r>
          </a:p>
          <a:p>
            <a:r>
              <a:rPr lang="en-US" b="1" dirty="0"/>
              <a:t>season</a:t>
            </a:r>
            <a:r>
              <a:rPr lang="en-US" dirty="0"/>
              <a:t> is terrible; s-curve midpoint is -175.023 (calendar year 1825)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E39D388-3961-4754-84F6-05159699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19" y="4635712"/>
            <a:ext cx="1662577" cy="94212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E54F818-57BF-42E6-B968-D23D705CD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50" y="4635712"/>
            <a:ext cx="1662577" cy="9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0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E1449F-60D6-4885-9A77-2CFC48367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4" y="2222287"/>
            <a:ext cx="5367057" cy="26878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1">
                  <a:lumMod val="30000"/>
                  <a:lumOff val="70000"/>
                  <a:alpha val="48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Simple Logistic Regression: season</a:t>
            </a:r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F1FEA760-9D22-470A-B0DE-7F61DBB5C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52774"/>
            <a:ext cx="5398487" cy="3331637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4FB88F-816D-47C0-9534-8751E861A594}"/>
              </a:ext>
            </a:extLst>
          </p:cNvPr>
          <p:cNvSpPr txBox="1">
            <a:spLocks/>
          </p:cNvSpPr>
          <p:nvPr/>
        </p:nvSpPr>
        <p:spPr>
          <a:xfrm>
            <a:off x="6095999" y="2222287"/>
            <a:ext cx="4932220" cy="45489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season</a:t>
            </a:r>
            <a:r>
              <a:rPr lang="en-US" dirty="0"/>
              <a:t> is clearly not as strong as the original model suggests, at least not independently (sure is funny though)</a:t>
            </a:r>
            <a:endParaRPr lang="en-US" b="1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E39D388-3961-4754-84F6-051596996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19" y="4635712"/>
            <a:ext cx="1662577" cy="942127"/>
          </a:xfrm>
          <a:prstGeom prst="rect">
            <a:avLst/>
          </a:prstGeom>
        </p:spPr>
      </p:pic>
      <p:pic>
        <p:nvPicPr>
          <p:cNvPr id="4" name="Picture 3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A97AC2FA-ADF5-4879-82AD-42F8D8DCA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4" y="3535554"/>
            <a:ext cx="5367057" cy="29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4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Simple Logistic Regression: </a:t>
            </a:r>
            <a:r>
              <a:rPr lang="en-US" dirty="0" err="1"/>
              <a:t>st_x</a:t>
            </a:r>
            <a:endParaRPr lang="en-US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A8AE30E-B962-42C0-84F1-2C65AC662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" y="3152774"/>
            <a:ext cx="5398487" cy="333163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4FB88F-816D-47C0-9534-8751E861A594}"/>
              </a:ext>
            </a:extLst>
          </p:cNvPr>
          <p:cNvSpPr txBox="1">
            <a:spLocks/>
          </p:cNvSpPr>
          <p:nvPr/>
        </p:nvSpPr>
        <p:spPr>
          <a:xfrm>
            <a:off x="818712" y="2222287"/>
            <a:ext cx="5277288" cy="454890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Suggests NHL API arbitrarily defines blocked shots by distance; may be recategorized under “missed shots”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E54F818-57BF-42E6-B968-D23D705CD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50" y="4635712"/>
            <a:ext cx="1662577" cy="942127"/>
          </a:xfrm>
          <a:prstGeom prst="rect">
            <a:avLst/>
          </a:prstGeom>
        </p:spPr>
      </p:pic>
      <p:pic>
        <p:nvPicPr>
          <p:cNvPr id="7" name="Picture 6" descr="A picture containing rink, building, snow, person&#10;&#10;Description automatically generated">
            <a:extLst>
              <a:ext uri="{FF2B5EF4-FFF2-40B4-BE49-F238E27FC236}">
                <a16:creationId xmlns:a16="http://schemas.microsoft.com/office/drawing/2014/main" id="{5FB9D550-2B43-433A-9433-3B4EFAF8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73" y="2475317"/>
            <a:ext cx="4229100" cy="238125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57BD6F-A37C-4B24-A25F-F0C7D86CE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15" y="5082085"/>
            <a:ext cx="5191588" cy="140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35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6513</TotalTime>
  <Words>727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2</vt:lpstr>
      <vt:lpstr>Quotable</vt:lpstr>
      <vt:lpstr>MTH 522 Presentation: Predicting NHL Shots on Goal Brian Cornet </vt:lpstr>
      <vt:lpstr>Background</vt:lpstr>
      <vt:lpstr>Data Overview</vt:lpstr>
      <vt:lpstr>Attributes Used</vt:lpstr>
      <vt:lpstr>Sample Selection</vt:lpstr>
      <vt:lpstr>Logistic Regression Model</vt:lpstr>
      <vt:lpstr>Simple Logistic Regression Models</vt:lpstr>
      <vt:lpstr>Simple Logistic Regression: season</vt:lpstr>
      <vt:lpstr>Simple Logistic Regression: st_x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151</cp:revision>
  <dcterms:created xsi:type="dcterms:W3CDTF">2020-09-23T01:02:12Z</dcterms:created>
  <dcterms:modified xsi:type="dcterms:W3CDTF">2021-04-27T23:29:12Z</dcterms:modified>
</cp:coreProperties>
</file>